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3"/>
  </p:notesMasterIdLst>
  <p:sldIdLst>
    <p:sldId id="869" r:id="rId2"/>
    <p:sldId id="1140" r:id="rId3"/>
    <p:sldId id="1146" r:id="rId4"/>
    <p:sldId id="1142" r:id="rId5"/>
    <p:sldId id="1147" r:id="rId6"/>
    <p:sldId id="1148" r:id="rId7"/>
    <p:sldId id="1149" r:id="rId8"/>
    <p:sldId id="1187" r:id="rId9"/>
    <p:sldId id="1150" r:id="rId10"/>
    <p:sldId id="1188" r:id="rId11"/>
    <p:sldId id="118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F1"/>
    <a:srgbClr val="FDF4FF"/>
    <a:srgbClr val="F79646"/>
    <a:srgbClr val="9BBB5A"/>
    <a:srgbClr val="F79647"/>
    <a:srgbClr val="376092"/>
    <a:srgbClr val="FF0006"/>
    <a:srgbClr val="FAFE00"/>
    <a:srgbClr val="FFFE08"/>
    <a:srgbClr val="7F3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7" autoAdjust="0"/>
    <p:restoredTop sz="83535" autoAdjust="0"/>
  </p:normalViewPr>
  <p:slideViewPr>
    <p:cSldViewPr snapToGrid="0">
      <p:cViewPr>
        <p:scale>
          <a:sx n="100" d="100"/>
          <a:sy n="100" d="100"/>
        </p:scale>
        <p:origin x="576" y="-36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4C9EB-6DB0-4253-A534-AA6AC3B617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17C66-5E86-48FA-A33E-66AB0EC781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Today I’ll be presenting on </a:t>
            </a:r>
            <a:r>
              <a:rPr lang="en-US" sz="1800" b="1" dirty="0"/>
              <a:t>FUNDAMENTALS OF SPACTIAL FILLTERING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a fundamental technique used to enhance image quality before deeper analysis.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F50AAC1-4EE4-4FE2-A69A-27F3AB419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 pitchFamily="50" charset="-127"/>
                <a:cs typeface="+mn-cs"/>
              </a:r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reduce image noise, we often blur the image. One of the most common tools is the </a:t>
            </a:r>
            <a:r>
              <a:rPr lang="en-US" b="1" dirty="0"/>
              <a:t>Gaussian kernel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the example below, we can clearly see the effect of the Gaussian kernel in blurring and removing noise.</a:t>
            </a:r>
          </a:p>
          <a:p>
            <a:r>
              <a:rPr lang="en-US" dirty="0"/>
              <a:t>However, when we increase </a:t>
            </a:r>
            <a:r>
              <a:rPr lang="en-US" b="1" dirty="0"/>
              <a:t>sigma</a:t>
            </a:r>
            <a:r>
              <a:rPr lang="en-US" dirty="0"/>
              <a:t> — in order to enhance the blurring effect — the Gaussian filter also </a:t>
            </a:r>
            <a:r>
              <a:rPr lang="en-US" b="1" dirty="0"/>
              <a:t>blurs the edges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causes the image to lose important details. We can clearly see this in </a:t>
            </a:r>
            <a:r>
              <a:rPr lang="en-US" b="1" dirty="0"/>
              <a:t>Image 3</a:t>
            </a:r>
            <a:r>
              <a:rPr lang="en-US" dirty="0"/>
              <a:t>, where the edges are no longer sharp.</a:t>
            </a:r>
          </a:p>
          <a:p>
            <a:r>
              <a:rPr lang="en-US" dirty="0"/>
              <a:t>To overcome this drawback of Gaussian Blur, a more intelligent filter called the </a:t>
            </a:r>
            <a:r>
              <a:rPr lang="en-US" b="1" dirty="0"/>
              <a:t>Bilateral Filter</a:t>
            </a:r>
            <a:r>
              <a:rPr lang="en-US" dirty="0"/>
              <a:t> is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6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8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demonstrates how the shape of the kernel depends on the image content.</a:t>
            </a:r>
            <a:br>
              <a:rPr lang="en-US" dirty="0"/>
            </a:br>
            <a:r>
              <a:rPr lang="en-US" dirty="0"/>
              <a:t>The first row shows a constant area; the second row shows a step edge, as we discussed in the previous section;</a:t>
            </a:r>
            <a:br>
              <a:rPr lang="en-US" dirty="0"/>
            </a:br>
            <a:r>
              <a:rPr lang="en-US" dirty="0"/>
              <a:t>and the third row shows an input with an arbitrary shape.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80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26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3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47089"/>
          <a:stretch>
            <a:fillRect/>
          </a:stretch>
        </p:blipFill>
        <p:spPr bwMode="auto">
          <a:xfrm>
            <a:off x="9727843" y="59499"/>
            <a:ext cx="1168096" cy="65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1700809"/>
            <a:ext cx="12192000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83765" y="5445223"/>
            <a:ext cx="4416491" cy="2974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X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-ray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A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utomatic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V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ision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I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nspection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S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ystem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9692" y="6529706"/>
            <a:ext cx="52730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1335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2025. XAVIS all right reserved</a:t>
            </a:r>
            <a:endParaRPr lang="ko-KR" altLang="en-US" sz="1335" dirty="0">
              <a:solidFill>
                <a:schemeClr val="bg1">
                  <a:lumMod val="5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40533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File:ISO 9001-2015.svg - Wikimedia Common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29889"/>
            <a:ext cx="611948" cy="5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3" y="4677140"/>
            <a:ext cx="2095500" cy="67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404" y="143630"/>
            <a:ext cx="1185097" cy="28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6536770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-96011" y="644691"/>
            <a:ext cx="1233669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0" y="653639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35360" y="145499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665"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401069" y="817435"/>
            <a:ext cx="11233151" cy="5266267"/>
          </a:xfrm>
        </p:spPr>
        <p:txBody>
          <a:bodyPr>
            <a:normAutofit/>
          </a:bodyPr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>
              <a:defRPr sz="1465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9" y="164638"/>
            <a:ext cx="1152128" cy="37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822FB824-242F-4974-A02A-AA8C70F8E9AE}"/>
              </a:ext>
            </a:extLst>
          </p:cNvPr>
          <p:cNvSpPr txBox="1">
            <a:spLocks/>
          </p:cNvSpPr>
          <p:nvPr userDrawn="1"/>
        </p:nvSpPr>
        <p:spPr>
          <a:xfrm>
            <a:off x="10835645" y="6445971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D20FCB71-227F-4CD5-A603-3BAE835FF8FE}"/>
              </a:ext>
            </a:extLst>
          </p:cNvPr>
          <p:cNvSpPr txBox="1">
            <a:spLocks/>
          </p:cNvSpPr>
          <p:nvPr userDrawn="1"/>
        </p:nvSpPr>
        <p:spPr>
          <a:xfrm>
            <a:off x="5782284" y="6213309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E8A381-81F1-40BF-A1F3-1F818F8B73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38320" y="6399740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721600" y="6399739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09600" y="6399741"/>
            <a:ext cx="75590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E1E5D-B8F5-450B-B1AE-9F98B333EDA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12192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»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8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2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2645" y="1908572"/>
            <a:ext cx="10945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BILATERAL FILTER IN</a:t>
            </a:r>
          </a:p>
          <a:p>
            <a:pPr algn="ctr"/>
            <a:r>
              <a:rPr lang="en-US" sz="5400" b="1" dirty="0"/>
              <a:t>DIGITAL IMAGES PROCESSING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50C3-43FB-A8C7-A024-E2F2A3F3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77127-5FC5-0EFF-57B0-6404D185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034890"/>
            <a:ext cx="3769386" cy="3880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3708C-9F93-7871-9493-4E1319983D83}"/>
              </a:ext>
            </a:extLst>
          </p:cNvPr>
          <p:cNvSpPr txBox="1"/>
          <p:nvPr/>
        </p:nvSpPr>
        <p:spPr>
          <a:xfrm>
            <a:off x="1432017" y="4982027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B92FF6-1A44-73DC-1CAA-2C54B9FE052B}"/>
              </a:ext>
            </a:extLst>
          </p:cNvPr>
          <p:cNvGrpSpPr/>
          <p:nvPr/>
        </p:nvGrpSpPr>
        <p:grpSpPr>
          <a:xfrm>
            <a:off x="8114238" y="4984175"/>
            <a:ext cx="4009494" cy="369332"/>
            <a:chOff x="8087256" y="4914898"/>
            <a:chExt cx="4009494" cy="36933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967426-8C05-45D0-95DB-6ACAC4FDE894}"/>
                </a:ext>
              </a:extLst>
            </p:cNvPr>
            <p:cNvGrpSpPr/>
            <p:nvPr/>
          </p:nvGrpSpPr>
          <p:grpSpPr>
            <a:xfrm>
              <a:off x="8087256" y="4914898"/>
              <a:ext cx="4009494" cy="369332"/>
              <a:chOff x="4846940" y="4912754"/>
              <a:chExt cx="4009494" cy="369332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0501380-7E02-8F04-B699-BE13309A6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4888" y="5012751"/>
                <a:ext cx="342948" cy="228632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961A49-C916-EC46-AB3E-84ADDEB37A97}"/>
                  </a:ext>
                </a:extLst>
              </p:cNvPr>
              <p:cNvSpPr txBox="1"/>
              <p:nvPr/>
            </p:nvSpPr>
            <p:spPr>
              <a:xfrm>
                <a:off x="4846940" y="4912754"/>
                <a:ext cx="4009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Bilateral filter 25x25     = 15.0,      = 10.0</a:t>
                </a: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7C37741-79D8-E9F9-B4B5-6C26A8F1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14484" y="5024421"/>
              <a:ext cx="266737" cy="2095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F31FC86-6104-B589-DE0C-FFD1FFEF3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58" y="1027080"/>
            <a:ext cx="3769386" cy="38878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21C772-C67E-D217-B213-D08BA2BAB5D6}"/>
              </a:ext>
            </a:extLst>
          </p:cNvPr>
          <p:cNvGrpSpPr/>
          <p:nvPr/>
        </p:nvGrpSpPr>
        <p:grpSpPr>
          <a:xfrm>
            <a:off x="4171419" y="4984175"/>
            <a:ext cx="4009494" cy="369332"/>
            <a:chOff x="8087256" y="4914898"/>
            <a:chExt cx="4009494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3F36D8-E96C-0801-611B-3C2D6C13CF6D}"/>
                </a:ext>
              </a:extLst>
            </p:cNvPr>
            <p:cNvGrpSpPr/>
            <p:nvPr/>
          </p:nvGrpSpPr>
          <p:grpSpPr>
            <a:xfrm>
              <a:off x="8087256" y="4914898"/>
              <a:ext cx="4009494" cy="369332"/>
              <a:chOff x="4846940" y="4912754"/>
              <a:chExt cx="4009494" cy="36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035209-3B26-A6BC-4A2B-A6ACE7244F8B}"/>
                  </a:ext>
                </a:extLst>
              </p:cNvPr>
              <p:cNvSpPr txBox="1"/>
              <p:nvPr/>
            </p:nvSpPr>
            <p:spPr>
              <a:xfrm>
                <a:off x="4846940" y="4912754"/>
                <a:ext cx="4009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Bilateral filter 25x25      = 5.0,    = 10.0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9F8EAF-B66B-2598-462A-9DD8CB889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7026" y="5012751"/>
                <a:ext cx="342948" cy="228632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6CFCE5-6663-E531-4246-214DD90D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14484" y="5024421"/>
              <a:ext cx="266737" cy="209579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2116ED1-70A7-4193-1B13-32ECED11F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419" y="1007877"/>
            <a:ext cx="3767818" cy="3886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65151C-F708-6100-6BD0-E52C4FC7E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1419" y="1007877"/>
            <a:ext cx="3767818" cy="3886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035B4A-3936-DD8E-E964-6D16C73217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076" y="1007877"/>
            <a:ext cx="3767818" cy="3886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176E63D-ED68-2DE4-2292-75B5BCA550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277" y="1007877"/>
            <a:ext cx="376781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9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CEA80411-79E0-B88B-04E3-1A863289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908" y="1025694"/>
            <a:ext cx="3767818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550C3-43FB-A8C7-A024-E2F2A3F3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77127-5FC5-0EFF-57B0-6404D1855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034890"/>
            <a:ext cx="3769386" cy="3880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3708C-9F93-7871-9493-4E1319983D83}"/>
              </a:ext>
            </a:extLst>
          </p:cNvPr>
          <p:cNvSpPr txBox="1"/>
          <p:nvPr/>
        </p:nvSpPr>
        <p:spPr>
          <a:xfrm>
            <a:off x="1432017" y="4982027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B92FF6-1A44-73DC-1CAA-2C54B9FE052B}"/>
              </a:ext>
            </a:extLst>
          </p:cNvPr>
          <p:cNvGrpSpPr/>
          <p:nvPr/>
        </p:nvGrpSpPr>
        <p:grpSpPr>
          <a:xfrm>
            <a:off x="8114238" y="4984175"/>
            <a:ext cx="4077762" cy="369332"/>
            <a:chOff x="8087256" y="4914898"/>
            <a:chExt cx="4077762" cy="36933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967426-8C05-45D0-95DB-6ACAC4FDE894}"/>
                </a:ext>
              </a:extLst>
            </p:cNvPr>
            <p:cNvGrpSpPr/>
            <p:nvPr/>
          </p:nvGrpSpPr>
          <p:grpSpPr>
            <a:xfrm>
              <a:off x="8087256" y="4914898"/>
              <a:ext cx="4077762" cy="369332"/>
              <a:chOff x="4846940" y="4912754"/>
              <a:chExt cx="4077762" cy="36933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961A49-C916-EC46-AB3E-84ADDEB37A97}"/>
                  </a:ext>
                </a:extLst>
              </p:cNvPr>
              <p:cNvSpPr txBox="1"/>
              <p:nvPr/>
            </p:nvSpPr>
            <p:spPr>
              <a:xfrm>
                <a:off x="4846940" y="4912754"/>
                <a:ext cx="407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Bilateral filter 25x25       = 15.0,      = 40.0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0501380-7E02-8F04-B699-BE13309A6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226" y="5012751"/>
                <a:ext cx="342948" cy="228632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7C37741-79D8-E9F9-B4B5-6C26A8F1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81159" y="5024421"/>
              <a:ext cx="266737" cy="2095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F31FC86-6104-B589-DE0C-FFD1FFEF3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58" y="1027080"/>
            <a:ext cx="3769386" cy="38878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21C772-C67E-D217-B213-D08BA2BAB5D6}"/>
              </a:ext>
            </a:extLst>
          </p:cNvPr>
          <p:cNvGrpSpPr/>
          <p:nvPr/>
        </p:nvGrpSpPr>
        <p:grpSpPr>
          <a:xfrm>
            <a:off x="4171419" y="4984175"/>
            <a:ext cx="4009494" cy="369332"/>
            <a:chOff x="8087256" y="4914898"/>
            <a:chExt cx="4009494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3F36D8-E96C-0801-611B-3C2D6C13CF6D}"/>
                </a:ext>
              </a:extLst>
            </p:cNvPr>
            <p:cNvGrpSpPr/>
            <p:nvPr/>
          </p:nvGrpSpPr>
          <p:grpSpPr>
            <a:xfrm>
              <a:off x="8087256" y="4914898"/>
              <a:ext cx="4009494" cy="369332"/>
              <a:chOff x="4846940" y="4912754"/>
              <a:chExt cx="4009494" cy="36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035209-3B26-A6BC-4A2B-A6ACE7244F8B}"/>
                  </a:ext>
                </a:extLst>
              </p:cNvPr>
              <p:cNvSpPr txBox="1"/>
              <p:nvPr/>
            </p:nvSpPr>
            <p:spPr>
              <a:xfrm>
                <a:off x="4846940" y="4912754"/>
                <a:ext cx="4009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Bilateral filter 25x25      = 15.0,     = 10.0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9F8EAF-B66B-2598-462A-9DD8CB889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7026" y="5012751"/>
                <a:ext cx="342948" cy="228632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6CFCE5-6663-E531-4246-214DD90D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14484" y="5024421"/>
              <a:ext cx="266737" cy="209579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FBCCC08-8544-2161-2815-496ACCC73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0908" y="1034890"/>
            <a:ext cx="3767818" cy="38862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BDDB8E-571A-53CE-FAE5-7AE650500C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8916" y="1025694"/>
            <a:ext cx="3767818" cy="3886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1D8B8C-DCB1-9E37-D4E0-C44F60553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8916" y="1025694"/>
            <a:ext cx="376781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0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êu đề 1">
            <a:extLst>
              <a:ext uri="{FF2B5EF4-FFF2-40B4-BE49-F238E27FC236}">
                <a16:creationId xmlns:a16="http://schemas.microsoft.com/office/drawing/2014/main" id="{E1EC12A1-61BB-BB53-C1F9-B3784A8E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GAUSSIAN FILTER KERNEL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4B70C-F2B2-B06D-7324-B07AF4BE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50"/>
          <a:stretch/>
        </p:blipFill>
        <p:spPr>
          <a:xfrm>
            <a:off x="44084" y="1028697"/>
            <a:ext cx="3975610" cy="3976969"/>
          </a:xfrm>
          <a:prstGeom prst="rect">
            <a:avLst/>
          </a:prstGeom>
        </p:spPr>
      </p:pic>
      <p:sp>
        <p:nvSpPr>
          <p:cNvPr id="20" name="Hộp Văn bản 24">
            <a:extLst>
              <a:ext uri="{FF2B5EF4-FFF2-40B4-BE49-F238E27FC236}">
                <a16:creationId xmlns:a16="http://schemas.microsoft.com/office/drawing/2014/main" id="{B7CD3C20-CDE8-057A-E555-B41C559D97A8}"/>
              </a:ext>
            </a:extLst>
          </p:cNvPr>
          <p:cNvSpPr txBox="1"/>
          <p:nvPr/>
        </p:nvSpPr>
        <p:spPr>
          <a:xfrm>
            <a:off x="685890" y="5005667"/>
            <a:ext cx="2095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21" name="Hộp Văn bản 24">
            <a:extLst>
              <a:ext uri="{FF2B5EF4-FFF2-40B4-BE49-F238E27FC236}">
                <a16:creationId xmlns:a16="http://schemas.microsoft.com/office/drawing/2014/main" id="{4ECDF39D-0D34-71BB-F44A-E4B47CC165FC}"/>
              </a:ext>
            </a:extLst>
          </p:cNvPr>
          <p:cNvSpPr txBox="1"/>
          <p:nvPr/>
        </p:nvSpPr>
        <p:spPr>
          <a:xfrm>
            <a:off x="5048295" y="5005667"/>
            <a:ext cx="2095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Kernel 25x25 sigma = 2.0</a:t>
            </a:r>
          </a:p>
        </p:txBody>
      </p:sp>
      <p:sp>
        <p:nvSpPr>
          <p:cNvPr id="22" name="Hộp Văn bản 24">
            <a:extLst>
              <a:ext uri="{FF2B5EF4-FFF2-40B4-BE49-F238E27FC236}">
                <a16:creationId xmlns:a16="http://schemas.microsoft.com/office/drawing/2014/main" id="{D4EFD781-D5A5-1757-10A1-EC5225DADC10}"/>
              </a:ext>
            </a:extLst>
          </p:cNvPr>
          <p:cNvSpPr txBox="1"/>
          <p:nvPr/>
        </p:nvSpPr>
        <p:spPr>
          <a:xfrm>
            <a:off x="8920425" y="5005667"/>
            <a:ext cx="2095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Kernel 25x25 sigma = 5.0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BD8607-B5A4-0AAB-AFEE-4FB4EA5B63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50"/>
          <a:stretch/>
        </p:blipFill>
        <p:spPr>
          <a:xfrm>
            <a:off x="8046297" y="1028699"/>
            <a:ext cx="3975758" cy="39769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90C59F6-20DF-AEFE-659E-84B5C0ADD093}"/>
              </a:ext>
            </a:extLst>
          </p:cNvPr>
          <p:cNvSpPr/>
          <p:nvPr/>
        </p:nvSpPr>
        <p:spPr>
          <a:xfrm>
            <a:off x="8576185" y="1359176"/>
            <a:ext cx="257175" cy="228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7CA69D-F11C-9BF3-36B4-C95E6AECE9FF}"/>
              </a:ext>
            </a:extLst>
          </p:cNvPr>
          <p:cNvSpPr/>
          <p:nvPr/>
        </p:nvSpPr>
        <p:spPr>
          <a:xfrm>
            <a:off x="4549582" y="1359176"/>
            <a:ext cx="257175" cy="228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891E97-2AAB-EB25-E9C8-FE847226C979}"/>
              </a:ext>
            </a:extLst>
          </p:cNvPr>
          <p:cNvSpPr/>
          <p:nvPr/>
        </p:nvSpPr>
        <p:spPr>
          <a:xfrm>
            <a:off x="557302" y="1359176"/>
            <a:ext cx="257175" cy="228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D2F50-4537-532C-585F-81C5F1AE2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759" y="1028026"/>
            <a:ext cx="3856473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2A29B8-515A-2E79-B377-8689F986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70"/>
          <a:stretch/>
        </p:blipFill>
        <p:spPr>
          <a:xfrm>
            <a:off x="1268903" y="832944"/>
            <a:ext cx="5539526" cy="12765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8F7A0A-96C6-D861-B716-33E98FDDA47C}"/>
              </a:ext>
            </a:extLst>
          </p:cNvPr>
          <p:cNvSpPr/>
          <p:nvPr/>
        </p:nvSpPr>
        <p:spPr>
          <a:xfrm>
            <a:off x="5162455" y="1169520"/>
            <a:ext cx="1645973" cy="4953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550C3-43FB-A8C7-A024-E2F2A3F3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Bilateral Filter and Gaussian Filter</a:t>
            </a:r>
          </a:p>
        </p:txBody>
      </p:sp>
      <p:pic>
        <p:nvPicPr>
          <p:cNvPr id="13" name="Hình ảnh 12" descr="Ảnh có chứa Tác phẩm nghệ thuật của trẻ con, Nhiều màu sắc, phim hoạt hình, sáng tạo&#10;&#10;Nội dung do AI tạo ra có thể không chính xác.">
            <a:extLst>
              <a:ext uri="{FF2B5EF4-FFF2-40B4-BE49-F238E27FC236}">
                <a16:creationId xmlns:a16="http://schemas.microsoft.com/office/drawing/2014/main" id="{726764D5-9DD7-EB7D-39F6-17DC9C63E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809" y="3250531"/>
            <a:ext cx="2971863" cy="2283642"/>
          </a:xfrm>
          <a:prstGeom prst="rect">
            <a:avLst/>
          </a:prstGeom>
        </p:spPr>
      </p:pic>
      <p:pic>
        <p:nvPicPr>
          <p:cNvPr id="4" name="Hình ảnh 3" descr="Ảnh có chứa Nhiều màu sắc, ảnh chụp màn hình, sáng tạo, tác phẩm nghệ thuật">
            <a:extLst>
              <a:ext uri="{FF2B5EF4-FFF2-40B4-BE49-F238E27FC236}">
                <a16:creationId xmlns:a16="http://schemas.microsoft.com/office/drawing/2014/main" id="{49D3E977-61AD-48C5-91DB-AFA0CF577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574" y="2096889"/>
            <a:ext cx="2764934" cy="1694496"/>
          </a:xfrm>
          <a:prstGeom prst="rect">
            <a:avLst/>
          </a:prstGeom>
        </p:spPr>
      </p:pic>
      <p:pic>
        <p:nvPicPr>
          <p:cNvPr id="7" name="Picture 6" descr="A colorful grid with dots&#10;&#10;AI-generated content may be incorrect.">
            <a:extLst>
              <a:ext uri="{FF2B5EF4-FFF2-40B4-BE49-F238E27FC236}">
                <a16:creationId xmlns:a16="http://schemas.microsoft.com/office/drawing/2014/main" id="{2CC08B91-5BE1-AC1D-0E0D-0ED3DC587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24" y="2046882"/>
            <a:ext cx="2445744" cy="1691640"/>
          </a:xfrm>
          <a:prstGeom prst="rect">
            <a:avLst/>
          </a:prstGeom>
        </p:spPr>
      </p:pic>
      <p:pic>
        <p:nvPicPr>
          <p:cNvPr id="16" name="Picture 15" descr="A colorful graph on a black background&#10;&#10;AI-generated content may be incorrect.">
            <a:extLst>
              <a:ext uri="{FF2B5EF4-FFF2-40B4-BE49-F238E27FC236}">
                <a16:creationId xmlns:a16="http://schemas.microsoft.com/office/drawing/2014/main" id="{29DBC713-94E9-3940-D23B-925470976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10" y="4001200"/>
            <a:ext cx="2518532" cy="169449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259C26-FCA0-DCC8-47D0-EDF0B92C33E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11596" y="1664820"/>
            <a:ext cx="0" cy="382062"/>
          </a:xfrm>
          <a:prstGeom prst="straightConnector1">
            <a:avLst/>
          </a:prstGeom>
          <a:ln>
            <a:solidFill>
              <a:srgbClr val="9BB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005E24-4988-342D-8D11-0D187B7A4702}"/>
              </a:ext>
            </a:extLst>
          </p:cNvPr>
          <p:cNvSpPr txBox="1"/>
          <p:nvPr/>
        </p:nvSpPr>
        <p:spPr>
          <a:xfrm>
            <a:off x="5044350" y="760191"/>
            <a:ext cx="188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BBB5A"/>
                </a:solidFill>
              </a:rPr>
              <a:t>Spatial Gaussian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3F23A01-8A4F-BBFD-73E1-377A7C4280EF}"/>
              </a:ext>
            </a:extLst>
          </p:cNvPr>
          <p:cNvSpPr/>
          <p:nvPr/>
        </p:nvSpPr>
        <p:spPr>
          <a:xfrm rot="16200000">
            <a:off x="7199946" y="2469038"/>
            <a:ext cx="151283" cy="2714935"/>
          </a:xfrm>
          <a:prstGeom prst="leftBrace">
            <a:avLst>
              <a:gd name="adj1" fmla="val 105036"/>
              <a:gd name="adj2" fmla="val 53072"/>
            </a:avLst>
          </a:prstGeom>
          <a:ln>
            <a:solidFill>
              <a:srgbClr val="3760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355529-7F0F-7095-0F1B-4B426B56164F}"/>
              </a:ext>
            </a:extLst>
          </p:cNvPr>
          <p:cNvSpPr txBox="1"/>
          <p:nvPr/>
        </p:nvSpPr>
        <p:spPr>
          <a:xfrm>
            <a:off x="6842410" y="344880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Multiply</a:t>
            </a:r>
          </a:p>
        </p:txBody>
      </p:sp>
      <p:pic>
        <p:nvPicPr>
          <p:cNvPr id="31" name="Picture 30" descr="A colorful grid with a red circle&#10;&#10;AI-generated content may be incorrect.">
            <a:extLst>
              <a:ext uri="{FF2B5EF4-FFF2-40B4-BE49-F238E27FC236}">
                <a16:creationId xmlns:a16="http://schemas.microsoft.com/office/drawing/2014/main" id="{1402073E-57A3-25C7-DAD3-7BB0C74A5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80" y="3299203"/>
            <a:ext cx="2764935" cy="21063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78F278-5FE7-3ED5-A8ED-483CFA0F712C}"/>
              </a:ext>
            </a:extLst>
          </p:cNvPr>
          <p:cNvSpPr txBox="1"/>
          <p:nvPr/>
        </p:nvSpPr>
        <p:spPr>
          <a:xfrm>
            <a:off x="10994711" y="324001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</a:p>
        </p:txBody>
      </p:sp>
      <p:pic>
        <p:nvPicPr>
          <p:cNvPr id="35" name="Picture 34" descr="A colorful square with a white circle&#10;&#10;AI-generated content may be incorrect.">
            <a:extLst>
              <a:ext uri="{FF2B5EF4-FFF2-40B4-BE49-F238E27FC236}">
                <a16:creationId xmlns:a16="http://schemas.microsoft.com/office/drawing/2014/main" id="{F019E3E3-CB10-F092-C1DF-EE26B1FE50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20" y="3373417"/>
            <a:ext cx="3079653" cy="220579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7F2BDDC-A435-9DAC-2796-8461035181B1}"/>
              </a:ext>
            </a:extLst>
          </p:cNvPr>
          <p:cNvGrpSpPr/>
          <p:nvPr/>
        </p:nvGrpSpPr>
        <p:grpSpPr>
          <a:xfrm>
            <a:off x="6865579" y="760191"/>
            <a:ext cx="2804024" cy="1349281"/>
            <a:chOff x="6865579" y="760191"/>
            <a:chExt cx="2804024" cy="134928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E121FD-F6B4-4665-D763-DCB6AADF91F3}"/>
                </a:ext>
              </a:extLst>
            </p:cNvPr>
            <p:cNvGrpSpPr/>
            <p:nvPr/>
          </p:nvGrpSpPr>
          <p:grpSpPr>
            <a:xfrm>
              <a:off x="6865579" y="832944"/>
              <a:ext cx="2804024" cy="1276528"/>
              <a:chOff x="6865579" y="832944"/>
              <a:chExt cx="2804024" cy="127652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E51CE4F-868E-4893-069B-0F68030D7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6665" r="-191"/>
              <a:stretch/>
            </p:blipFill>
            <p:spPr>
              <a:xfrm>
                <a:off x="6865579" y="832944"/>
                <a:ext cx="2804024" cy="1276528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47339FA-11D7-6C84-8B6A-EB0011E49977}"/>
                  </a:ext>
                </a:extLst>
              </p:cNvPr>
              <p:cNvSpPr/>
              <p:nvPr/>
            </p:nvSpPr>
            <p:spPr>
              <a:xfrm>
                <a:off x="6972205" y="1169520"/>
                <a:ext cx="2400300" cy="4953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D77B171-1AB9-EF89-6591-80382C25A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605" y="1664820"/>
                <a:ext cx="0" cy="3820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D3B050-B278-ADF0-C1B5-2A0C989CC5EE}"/>
                </a:ext>
              </a:extLst>
            </p:cNvPr>
            <p:cNvSpPr txBox="1"/>
            <p:nvPr/>
          </p:nvSpPr>
          <p:spPr>
            <a:xfrm>
              <a:off x="6983682" y="760191"/>
              <a:ext cx="227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79647"/>
                  </a:solidFill>
                </a:rPr>
                <a:t>Brightness Gaussian</a:t>
              </a:r>
            </a:p>
          </p:txBody>
        </p:sp>
      </p:grpSp>
      <p:pic>
        <p:nvPicPr>
          <p:cNvPr id="11" name="Hình ảnh 10" descr="Ảnh có chứa ảnh chụp màn hình, Nhiều màu sắc, Tác phẩm nghệ thuật của trẻ con, tác phẩm nghệ thuật&#10;&#10;Nội dung do AI tạo ra có thể không chính xác.">
            <a:extLst>
              <a:ext uri="{FF2B5EF4-FFF2-40B4-BE49-F238E27FC236}">
                <a16:creationId xmlns:a16="http://schemas.microsoft.com/office/drawing/2014/main" id="{00009022-7A6F-9839-1A31-44CFA5E659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02" y="1907180"/>
            <a:ext cx="2714934" cy="18516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6E5232C-C371-B1B0-55E8-4E221EA5480F}"/>
              </a:ext>
            </a:extLst>
          </p:cNvPr>
          <p:cNvSpPr txBox="1"/>
          <p:nvPr/>
        </p:nvSpPr>
        <p:spPr>
          <a:xfrm>
            <a:off x="10423080" y="55110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3BA861-2D92-08D8-62DD-FC969E72C5A8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6972205" y="3403724"/>
            <a:ext cx="2128604" cy="988628"/>
          </a:xfrm>
          <a:prstGeom prst="straightConnector1">
            <a:avLst/>
          </a:prstGeom>
          <a:ln>
            <a:solidFill>
              <a:srgbClr val="9BB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41F961-1E97-7102-BFAD-49D81ACB49EF}"/>
              </a:ext>
            </a:extLst>
          </p:cNvPr>
          <p:cNvCxnSpPr>
            <a:cxnSpLocks/>
          </p:cNvCxnSpPr>
          <p:nvPr/>
        </p:nvCxnSpPr>
        <p:spPr>
          <a:xfrm flipH="1">
            <a:off x="4696417" y="3360455"/>
            <a:ext cx="740950" cy="620639"/>
          </a:xfrm>
          <a:prstGeom prst="straightConnector1">
            <a:avLst/>
          </a:prstGeom>
          <a:ln>
            <a:solidFill>
              <a:srgbClr val="9BB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2B47BC-3F31-D62A-4FC7-28044BF4A1BF}"/>
              </a:ext>
            </a:extLst>
          </p:cNvPr>
          <p:cNvCxnSpPr>
            <a:cxnSpLocks/>
          </p:cNvCxnSpPr>
          <p:nvPr/>
        </p:nvCxnSpPr>
        <p:spPr>
          <a:xfrm flipH="1">
            <a:off x="8356744" y="4836216"/>
            <a:ext cx="8971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9FFCC6-392F-EAF3-7CE9-E44D8DCA34A5}"/>
              </a:ext>
            </a:extLst>
          </p:cNvPr>
          <p:cNvCxnSpPr>
            <a:cxnSpLocks/>
          </p:cNvCxnSpPr>
          <p:nvPr/>
        </p:nvCxnSpPr>
        <p:spPr>
          <a:xfrm flipH="1">
            <a:off x="5066892" y="4836216"/>
            <a:ext cx="8971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4549B6EE-D3DA-41A4-ADD8-C0D6AFAB0A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9373" y="734836"/>
            <a:ext cx="762371" cy="12765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98B2783-DBE3-6298-0270-787A86A955CB}"/>
              </a:ext>
            </a:extLst>
          </p:cNvPr>
          <p:cNvSpPr txBox="1"/>
          <p:nvPr/>
        </p:nvSpPr>
        <p:spPr>
          <a:xfrm rot="16200000">
            <a:off x="9358031" y="1123232"/>
            <a:ext cx="872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7"/>
                </a:solidFill>
              </a:rPr>
              <a:t>Intensity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3CD427-AD35-03EC-158D-3301A090FB62}"/>
              </a:ext>
            </a:extLst>
          </p:cNvPr>
          <p:cNvSpPr txBox="1"/>
          <p:nvPr/>
        </p:nvSpPr>
        <p:spPr>
          <a:xfrm>
            <a:off x="10338466" y="1163431"/>
            <a:ext cx="1092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79647"/>
                </a:solidFill>
              </a:rPr>
              <a:t>weight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AFBD5D-7157-DFEC-5D14-BF78111E843D}"/>
              </a:ext>
            </a:extLst>
          </p:cNvPr>
          <p:cNvCxnSpPr>
            <a:cxnSpLocks/>
          </p:cNvCxnSpPr>
          <p:nvPr/>
        </p:nvCxnSpPr>
        <p:spPr>
          <a:xfrm flipH="1">
            <a:off x="10185655" y="3936206"/>
            <a:ext cx="332326" cy="121447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7280EF6-1A41-01D3-5393-4E0CE0EA7CD7}"/>
              </a:ext>
            </a:extLst>
          </p:cNvPr>
          <p:cNvCxnSpPr>
            <a:cxnSpLocks/>
          </p:cNvCxnSpPr>
          <p:nvPr/>
        </p:nvCxnSpPr>
        <p:spPr>
          <a:xfrm flipH="1">
            <a:off x="10164225" y="4068172"/>
            <a:ext cx="19921" cy="533397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FB646840-631E-C8FD-E596-56A3FD990C8C}"/>
              </a:ext>
            </a:extLst>
          </p:cNvPr>
          <p:cNvCxnSpPr>
            <a:cxnSpLocks/>
          </p:cNvCxnSpPr>
          <p:nvPr/>
        </p:nvCxnSpPr>
        <p:spPr>
          <a:xfrm>
            <a:off x="10511849" y="3936206"/>
            <a:ext cx="216476" cy="188119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5580FF48-5EAC-9251-99C4-F1A1580BAA1C}"/>
              </a:ext>
            </a:extLst>
          </p:cNvPr>
          <p:cNvCxnSpPr>
            <a:cxnSpLocks/>
          </p:cNvCxnSpPr>
          <p:nvPr/>
        </p:nvCxnSpPr>
        <p:spPr>
          <a:xfrm flipH="1">
            <a:off x="10165953" y="3936206"/>
            <a:ext cx="352028" cy="654844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1" name="Oval 1040">
            <a:extLst>
              <a:ext uri="{FF2B5EF4-FFF2-40B4-BE49-F238E27FC236}">
                <a16:creationId xmlns:a16="http://schemas.microsoft.com/office/drawing/2014/main" id="{38DB43AB-FE03-A373-CD1E-7E9CAD5EE587}"/>
              </a:ext>
            </a:extLst>
          </p:cNvPr>
          <p:cNvSpPr/>
          <p:nvPr/>
        </p:nvSpPr>
        <p:spPr>
          <a:xfrm>
            <a:off x="10080422" y="4019656"/>
            <a:ext cx="184442" cy="80963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7C9B2FE5-D826-3F18-E345-96CAC6C4ECF7}"/>
              </a:ext>
            </a:extLst>
          </p:cNvPr>
          <p:cNvSpPr txBox="1"/>
          <p:nvPr/>
        </p:nvSpPr>
        <p:spPr>
          <a:xfrm>
            <a:off x="2842841" y="551103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854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50C3-43FB-A8C7-A024-E2F2A3F3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Bilateral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A14EA-24FA-D1A7-A3F0-73B752C2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913" y="515023"/>
            <a:ext cx="8954750" cy="4248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B1604-A9CB-046F-C53B-DAF5B81F1D75}"/>
              </a:ext>
            </a:extLst>
          </p:cNvPr>
          <p:cNvSpPr txBox="1"/>
          <p:nvPr/>
        </p:nvSpPr>
        <p:spPr>
          <a:xfrm>
            <a:off x="4914900" y="476376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C0A5A-FA2D-F245-8689-5124CA020D90}"/>
              </a:ext>
            </a:extLst>
          </p:cNvPr>
          <p:cNvSpPr txBox="1"/>
          <p:nvPr/>
        </p:nvSpPr>
        <p:spPr>
          <a:xfrm>
            <a:off x="5971016" y="4781939"/>
            <a:ext cx="162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Filter</a:t>
            </a:r>
          </a:p>
        </p:txBody>
      </p:sp>
    </p:spTree>
    <p:extLst>
      <p:ext uri="{BB962C8B-B14F-4D97-AF65-F5344CB8AC3E}">
        <p14:creationId xmlns:p14="http://schemas.microsoft.com/office/powerpoint/2010/main" val="133046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D41245D-38C2-2462-0A7A-E82BDC6FF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40" y="2273504"/>
            <a:ext cx="6396259" cy="3984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550C3-43FB-A8C7-A024-E2F2A3F3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Formula of Bilateral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E811A-8902-D7CD-D3A9-B088AC48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70"/>
          <a:stretch/>
        </p:blipFill>
        <p:spPr>
          <a:xfrm>
            <a:off x="1268903" y="832944"/>
            <a:ext cx="5539526" cy="1276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8CB3F6-0FD6-969B-E526-12D731A7A86C}"/>
              </a:ext>
            </a:extLst>
          </p:cNvPr>
          <p:cNvSpPr/>
          <p:nvPr/>
        </p:nvSpPr>
        <p:spPr>
          <a:xfrm>
            <a:off x="5162455" y="1169520"/>
            <a:ext cx="1645973" cy="4953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4BB08-5A58-A192-CEF4-524A1F2676D3}"/>
              </a:ext>
            </a:extLst>
          </p:cNvPr>
          <p:cNvSpPr txBox="1"/>
          <p:nvPr/>
        </p:nvSpPr>
        <p:spPr>
          <a:xfrm>
            <a:off x="5044350" y="760191"/>
            <a:ext cx="188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BBB5A"/>
                </a:solidFill>
              </a:rPr>
              <a:t>Spatial Gaussian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C3616-0096-8C6A-1E67-BE7E67171A04}"/>
              </a:ext>
            </a:extLst>
          </p:cNvPr>
          <p:cNvGrpSpPr/>
          <p:nvPr/>
        </p:nvGrpSpPr>
        <p:grpSpPr>
          <a:xfrm>
            <a:off x="6865579" y="760191"/>
            <a:ext cx="2804024" cy="1349281"/>
            <a:chOff x="6865579" y="760191"/>
            <a:chExt cx="2804024" cy="13492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6260A6-E614-0679-A6C7-E793C342BFE0}"/>
                </a:ext>
              </a:extLst>
            </p:cNvPr>
            <p:cNvGrpSpPr/>
            <p:nvPr/>
          </p:nvGrpSpPr>
          <p:grpSpPr>
            <a:xfrm>
              <a:off x="6865579" y="832944"/>
              <a:ext cx="2804024" cy="1276528"/>
              <a:chOff x="6865579" y="832944"/>
              <a:chExt cx="2804024" cy="127652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DF71EA5-6D0F-1035-D61C-3784C6296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6665" r="-191"/>
              <a:stretch/>
            </p:blipFill>
            <p:spPr>
              <a:xfrm>
                <a:off x="6865579" y="832944"/>
                <a:ext cx="2804024" cy="1276528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CFBD0C-16B2-6ED4-C72B-5A2801FDEA84}"/>
                  </a:ext>
                </a:extLst>
              </p:cNvPr>
              <p:cNvSpPr/>
              <p:nvPr/>
            </p:nvSpPr>
            <p:spPr>
              <a:xfrm>
                <a:off x="6972205" y="1169520"/>
                <a:ext cx="2400300" cy="4953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B4EFF5-AD15-C787-CF04-94E0D158E13C}"/>
                </a:ext>
              </a:extLst>
            </p:cNvPr>
            <p:cNvSpPr txBox="1"/>
            <p:nvPr/>
          </p:nvSpPr>
          <p:spPr>
            <a:xfrm>
              <a:off x="6983682" y="760191"/>
              <a:ext cx="227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79647"/>
                  </a:solidFill>
                </a:rPr>
                <a:t>Brightness Gaussian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21BEA8E-216F-D8EA-5A98-E9A2618EE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962" y="1844909"/>
            <a:ext cx="762371" cy="12765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0EE991-C651-F9EA-5C4D-2A3A15904392}"/>
              </a:ext>
            </a:extLst>
          </p:cNvPr>
          <p:cNvSpPr txBox="1"/>
          <p:nvPr/>
        </p:nvSpPr>
        <p:spPr>
          <a:xfrm rot="16200000">
            <a:off x="7459620" y="2233305"/>
            <a:ext cx="872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7"/>
                </a:solidFill>
              </a:rPr>
              <a:t>Intensity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B38E-CAB2-537E-D4B6-5708D4D70821}"/>
              </a:ext>
            </a:extLst>
          </p:cNvPr>
          <p:cNvSpPr txBox="1"/>
          <p:nvPr/>
        </p:nvSpPr>
        <p:spPr>
          <a:xfrm>
            <a:off x="8440055" y="2273504"/>
            <a:ext cx="1092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79647"/>
                </a:solidFill>
              </a:rPr>
              <a:t>weight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E0A669-0B3F-0B5A-8B3D-F2883A60E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074" y="1971483"/>
            <a:ext cx="762262" cy="91182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44C58B2-2D51-D18A-00FA-82F3B9DC83CB}"/>
              </a:ext>
            </a:extLst>
          </p:cNvPr>
          <p:cNvGrpSpPr/>
          <p:nvPr/>
        </p:nvGrpSpPr>
        <p:grpSpPr>
          <a:xfrm>
            <a:off x="3876777" y="5569146"/>
            <a:ext cx="4520246" cy="911820"/>
            <a:chOff x="6283430" y="4581916"/>
            <a:chExt cx="5472660" cy="127652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1FE50E2-D575-68EC-6CD7-3FD40088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645" r="62024"/>
            <a:stretch/>
          </p:blipFill>
          <p:spPr>
            <a:xfrm>
              <a:off x="6658984" y="4581916"/>
              <a:ext cx="613185" cy="127652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D3F04C-251A-CFC1-EAC4-114F6D60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7023" r="-190"/>
            <a:stretch/>
          </p:blipFill>
          <p:spPr>
            <a:xfrm>
              <a:off x="7309324" y="4581916"/>
              <a:ext cx="4446766" cy="127652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E6AD9B3-216E-240E-0FBD-77C187DA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642" t="-1744" r="75167" b="1744"/>
            <a:stretch/>
          </p:blipFill>
          <p:spPr>
            <a:xfrm>
              <a:off x="6283430" y="4581916"/>
              <a:ext cx="434228" cy="1276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3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50C3-43FB-A8C7-A024-E2F2A3F3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D3A02-2E35-7A4B-4E29-3EF8F27E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9" y="2285873"/>
            <a:ext cx="11030721" cy="180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4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995893-FBA0-C598-A3BB-155FA99C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5499"/>
            <a:ext cx="7406613" cy="369524"/>
          </a:xfrm>
        </p:spPr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9897A6-010B-FBBB-4E8A-58B083E8FD71}"/>
              </a:ext>
            </a:extLst>
          </p:cNvPr>
          <p:cNvSpPr txBox="1">
            <a:spLocks/>
          </p:cNvSpPr>
          <p:nvPr/>
        </p:nvSpPr>
        <p:spPr>
          <a:xfrm>
            <a:off x="335359" y="764624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1" hangingPunct="1">
              <a:spcBef>
                <a:spcPct val="0"/>
              </a:spcBef>
              <a:buNone/>
              <a:defRPr sz="266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cs typeface="Times New Roman" panose="02020603050405020304" pitchFamily="18" charset="0"/>
              </a:rPr>
              <a:t>Step 1: Initialization and padding the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C7A62-0505-2E63-A9C2-414AE30A1920}"/>
              </a:ext>
            </a:extLst>
          </p:cNvPr>
          <p:cNvSpPr txBox="1"/>
          <p:nvPr/>
        </p:nvSpPr>
        <p:spPr>
          <a:xfrm>
            <a:off x="335359" y="1102700"/>
            <a:ext cx="617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Step 2: Precompute Spatial Gaussian 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F3492-5D10-79B2-2AF7-9D94C01BCA7F}"/>
              </a:ext>
            </a:extLst>
          </p:cNvPr>
          <p:cNvSpPr txBox="1"/>
          <p:nvPr/>
        </p:nvSpPr>
        <p:spPr>
          <a:xfrm>
            <a:off x="567799" y="1482956"/>
            <a:ext cx="8855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Each weight depends on pixel's distance from center of the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This is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fixed for all pixels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, so computed once.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1A63A0-AC32-6182-D500-C4A0BF38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05" y="2069896"/>
            <a:ext cx="2912796" cy="7401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412172-213D-8621-F0D5-A1EF55C68A6F}"/>
              </a:ext>
            </a:extLst>
          </p:cNvPr>
          <p:cNvSpPr txBox="1"/>
          <p:nvPr/>
        </p:nvSpPr>
        <p:spPr>
          <a:xfrm>
            <a:off x="421084" y="2716227"/>
            <a:ext cx="1100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Step 3: Loop over every pixel in the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DC4F99-E146-BA70-C177-AB9E498B7FE9}"/>
              </a:ext>
            </a:extLst>
          </p:cNvPr>
          <p:cNvSpPr txBox="1"/>
          <p:nvPr/>
        </p:nvSpPr>
        <p:spPr>
          <a:xfrm>
            <a:off x="421084" y="3147731"/>
            <a:ext cx="5236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For each pixel in the kernel window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5DAF6B-7094-D056-DBEF-D863BF60D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52" y="3517063"/>
            <a:ext cx="6255371" cy="30647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F3F3C8-FA0A-D98A-42B1-6DD820A05AA7}"/>
              </a:ext>
            </a:extLst>
          </p:cNvPr>
          <p:cNvSpPr txBox="1"/>
          <p:nvPr/>
        </p:nvSpPr>
        <p:spPr>
          <a:xfrm>
            <a:off x="6512321" y="3147731"/>
            <a:ext cx="5236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Step 4: Normalize the result: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12216DC-0436-C967-BC51-0C43C4979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72" y="3579235"/>
            <a:ext cx="3086531" cy="9240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6B7D17-0BF1-36B3-6283-085B85AC501B}"/>
              </a:ext>
            </a:extLst>
          </p:cNvPr>
          <p:cNvSpPr txBox="1"/>
          <p:nvPr/>
        </p:nvSpPr>
        <p:spPr>
          <a:xfrm>
            <a:off x="6512321" y="4733068"/>
            <a:ext cx="5236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Step 5: Return the result image</a:t>
            </a:r>
          </a:p>
        </p:txBody>
      </p:sp>
    </p:spTree>
    <p:extLst>
      <p:ext uri="{BB962C8B-B14F-4D97-AF65-F5344CB8AC3E}">
        <p14:creationId xmlns:p14="http://schemas.microsoft.com/office/powerpoint/2010/main" val="398072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50C3-43FB-A8C7-A024-E2F2A3F3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77127-5FC5-0EFF-57B0-6404D185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034890"/>
            <a:ext cx="3769386" cy="3880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3708C-9F93-7871-9493-4E1319983D83}"/>
              </a:ext>
            </a:extLst>
          </p:cNvPr>
          <p:cNvSpPr txBox="1"/>
          <p:nvPr/>
        </p:nvSpPr>
        <p:spPr>
          <a:xfrm>
            <a:off x="1432017" y="4982027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8F218F-089D-ED05-2D32-F5A20DC6D5F7}"/>
              </a:ext>
            </a:extLst>
          </p:cNvPr>
          <p:cNvGrpSpPr/>
          <p:nvPr/>
        </p:nvGrpSpPr>
        <p:grpSpPr>
          <a:xfrm>
            <a:off x="4582404" y="4984175"/>
            <a:ext cx="3027191" cy="369332"/>
            <a:chOff x="4846940" y="4912754"/>
            <a:chExt cx="302719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9905F0-A6FE-F5C2-17F3-7B8860C5A024}"/>
                </a:ext>
              </a:extLst>
            </p:cNvPr>
            <p:cNvSpPr txBox="1"/>
            <p:nvPr/>
          </p:nvSpPr>
          <p:spPr>
            <a:xfrm>
              <a:off x="4846940" y="4912754"/>
              <a:ext cx="302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Gaussian filter 25x25       = 3.0 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75F642-38CE-601B-67E9-5B9AF48A4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3226" y="5012751"/>
              <a:ext cx="342948" cy="22863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B92FF6-1A44-73DC-1CAA-2C54B9FE052B}"/>
              </a:ext>
            </a:extLst>
          </p:cNvPr>
          <p:cNvGrpSpPr/>
          <p:nvPr/>
        </p:nvGrpSpPr>
        <p:grpSpPr>
          <a:xfrm>
            <a:off x="7756318" y="4984175"/>
            <a:ext cx="4009494" cy="369332"/>
            <a:chOff x="8087256" y="4914898"/>
            <a:chExt cx="4009494" cy="36933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967426-8C05-45D0-95DB-6ACAC4FDE894}"/>
                </a:ext>
              </a:extLst>
            </p:cNvPr>
            <p:cNvGrpSpPr/>
            <p:nvPr/>
          </p:nvGrpSpPr>
          <p:grpSpPr>
            <a:xfrm>
              <a:off x="8087256" y="4914898"/>
              <a:ext cx="4009494" cy="369332"/>
              <a:chOff x="4846940" y="4912754"/>
              <a:chExt cx="4009494" cy="36933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961A49-C916-EC46-AB3E-84ADDEB37A97}"/>
                  </a:ext>
                </a:extLst>
              </p:cNvPr>
              <p:cNvSpPr txBox="1"/>
              <p:nvPr/>
            </p:nvSpPr>
            <p:spPr>
              <a:xfrm>
                <a:off x="4846940" y="4912754"/>
                <a:ext cx="4009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Bilateral filter 25x25       = 3.0,      = 10.0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0501380-7E02-8F04-B699-BE13309A6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3226" y="5012751"/>
                <a:ext cx="342948" cy="228632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7C37741-79D8-E9F9-B4B5-6C26A8F1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14484" y="5024421"/>
              <a:ext cx="266737" cy="2095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F31FC86-6104-B589-DE0C-FFD1FFEF3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45" y="1027080"/>
            <a:ext cx="3769386" cy="3887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2F2178-FBCA-D221-ABD8-7907C4185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551" y="1036508"/>
            <a:ext cx="3767818" cy="3886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32265C-BBDD-DC67-F393-2A2E1E6CF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7231" y="1028697"/>
            <a:ext cx="3767818" cy="3886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1A9563-BCEF-E396-1483-0E6B4EBD7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3729" y="1028698"/>
            <a:ext cx="3767818" cy="3886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A8C7FE-EE1C-DCDA-B188-8CC4BC911D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617" y="1020887"/>
            <a:ext cx="376781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50C3-43FB-A8C7-A024-E2F2A3F3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77127-5FC5-0EFF-57B0-6404D185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034890"/>
            <a:ext cx="3769386" cy="3880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3708C-9F93-7871-9493-4E1319983D83}"/>
              </a:ext>
            </a:extLst>
          </p:cNvPr>
          <p:cNvSpPr txBox="1"/>
          <p:nvPr/>
        </p:nvSpPr>
        <p:spPr>
          <a:xfrm>
            <a:off x="1432017" y="4982027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FCD75D-7B50-B5A7-934C-2FBC30085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746" y="1022462"/>
            <a:ext cx="3773863" cy="389243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18F218F-089D-ED05-2D32-F5A20DC6D5F7}"/>
              </a:ext>
            </a:extLst>
          </p:cNvPr>
          <p:cNvGrpSpPr/>
          <p:nvPr/>
        </p:nvGrpSpPr>
        <p:grpSpPr>
          <a:xfrm>
            <a:off x="4582404" y="4984175"/>
            <a:ext cx="3027191" cy="369332"/>
            <a:chOff x="4846940" y="4912754"/>
            <a:chExt cx="302719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9905F0-A6FE-F5C2-17F3-7B8860C5A024}"/>
                </a:ext>
              </a:extLst>
            </p:cNvPr>
            <p:cNvSpPr txBox="1"/>
            <p:nvPr/>
          </p:nvSpPr>
          <p:spPr>
            <a:xfrm>
              <a:off x="4846940" y="4912754"/>
              <a:ext cx="302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Gaussian filter 25x25       = 5.0 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75F642-38CE-601B-67E9-5B9AF48A4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26" y="5012751"/>
              <a:ext cx="342948" cy="22863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B92FF6-1A44-73DC-1CAA-2C54B9FE052B}"/>
              </a:ext>
            </a:extLst>
          </p:cNvPr>
          <p:cNvGrpSpPr/>
          <p:nvPr/>
        </p:nvGrpSpPr>
        <p:grpSpPr>
          <a:xfrm>
            <a:off x="7756318" y="4984175"/>
            <a:ext cx="4009494" cy="369332"/>
            <a:chOff x="8087256" y="4914898"/>
            <a:chExt cx="4009494" cy="36933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967426-8C05-45D0-95DB-6ACAC4FDE894}"/>
                </a:ext>
              </a:extLst>
            </p:cNvPr>
            <p:cNvGrpSpPr/>
            <p:nvPr/>
          </p:nvGrpSpPr>
          <p:grpSpPr>
            <a:xfrm>
              <a:off x="8087256" y="4914898"/>
              <a:ext cx="4009494" cy="369332"/>
              <a:chOff x="4846940" y="4912754"/>
              <a:chExt cx="4009494" cy="36933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961A49-C916-EC46-AB3E-84ADDEB37A97}"/>
                  </a:ext>
                </a:extLst>
              </p:cNvPr>
              <p:cNvSpPr txBox="1"/>
              <p:nvPr/>
            </p:nvSpPr>
            <p:spPr>
              <a:xfrm>
                <a:off x="4846940" y="4912754"/>
                <a:ext cx="4009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Bilateral filter 25x25       = 5.0,      = 10.0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0501380-7E02-8F04-B699-BE13309A6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226" y="5012751"/>
                <a:ext cx="342948" cy="228632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7C37741-79D8-E9F9-B4B5-6C26A8F1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14484" y="5024421"/>
              <a:ext cx="266737" cy="2095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F31FC86-6104-B589-DE0C-FFD1FFEF3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58" y="1027080"/>
            <a:ext cx="3769386" cy="38878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3D535F-CAC9-CC86-AEE8-DEB4689F48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745" y="1007877"/>
            <a:ext cx="3778342" cy="389705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97CAE89-B6B7-DC76-0C09-4F7D542EF7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8695" y="1007877"/>
            <a:ext cx="3767818" cy="3886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4075A67-F2B0-CEC8-4CA4-12EFEA6457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8695" y="1007877"/>
            <a:ext cx="376781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1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8016</TotalTime>
  <Words>391</Words>
  <Application>Microsoft Office PowerPoint</Application>
  <PresentationFormat>Widescreen</PresentationFormat>
  <Paragraphs>63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맑은 고딕</vt:lpstr>
      <vt:lpstr>맑은 고딕</vt:lpstr>
      <vt:lpstr>Arial</vt:lpstr>
      <vt:lpstr>Arial Unicode MS</vt:lpstr>
      <vt:lpstr>Calibri</vt:lpstr>
      <vt:lpstr>Times New Roman</vt:lpstr>
      <vt:lpstr>양재참숯체B</vt:lpstr>
      <vt:lpstr>디자인 사용자 지정</vt:lpstr>
      <vt:lpstr>PowerPoint Presentation</vt:lpstr>
      <vt:lpstr>GAUSSIAN FILTER KERNEL</vt:lpstr>
      <vt:lpstr>Bilateral Filter and Gaussian Filter</vt:lpstr>
      <vt:lpstr>Bilateral Filter</vt:lpstr>
      <vt:lpstr>Mathematical Formula of Bilateral Filter</vt:lpstr>
      <vt:lpstr>Program</vt:lpstr>
      <vt:lpstr>Program</vt:lpstr>
      <vt:lpstr>Result</vt:lpstr>
      <vt:lpstr>Result</vt:lpstr>
      <vt:lpstr>Result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HL2020</dc:creator>
  <cp:lastModifiedBy>PC</cp:lastModifiedBy>
  <cp:revision>281</cp:revision>
  <dcterms:created xsi:type="dcterms:W3CDTF">2024-11-29T08:47:06Z</dcterms:created>
  <dcterms:modified xsi:type="dcterms:W3CDTF">2025-05-22T09:29:20Z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